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59" r:id="rId4"/>
    <p:sldId id="260" r:id="rId5"/>
    <p:sldId id="262" r:id="rId6"/>
    <p:sldId id="263" r:id="rId7"/>
    <p:sldId id="267" r:id="rId8"/>
    <p:sldId id="261" r:id="rId9"/>
    <p:sldId id="264" r:id="rId10"/>
    <p:sldId id="266" r:id="rId11"/>
    <p:sldId id="271" r:id="rId12"/>
    <p:sldId id="269" r:id="rId13"/>
    <p:sldId id="270" r:id="rId14"/>
    <p:sldId id="272" r:id="rId15"/>
    <p:sldId id="273" r:id="rId16"/>
    <p:sldId id="276" r:id="rId17"/>
    <p:sldId id="274" r:id="rId18"/>
    <p:sldId id="275" r:id="rId19"/>
    <p:sldId id="278" r:id="rId20"/>
    <p:sldId id="277" r:id="rId21"/>
    <p:sldId id="279" r:id="rId22"/>
    <p:sldId id="282" r:id="rId23"/>
    <p:sldId id="283" r:id="rId24"/>
    <p:sldId id="286" r:id="rId25"/>
    <p:sldId id="284" r:id="rId26"/>
    <p:sldId id="287" r:id="rId27"/>
    <p:sldId id="290" r:id="rId28"/>
    <p:sldId id="288" r:id="rId29"/>
    <p:sldId id="289" r:id="rId30"/>
    <p:sldId id="291" r:id="rId31"/>
    <p:sldId id="292" r:id="rId32"/>
    <p:sldId id="293" r:id="rId33"/>
    <p:sldId id="294" r:id="rId34"/>
    <p:sldId id="295" r:id="rId35"/>
    <p:sldId id="297" r:id="rId36"/>
    <p:sldId id="300" r:id="rId37"/>
    <p:sldId id="298" r:id="rId38"/>
    <p:sldId id="30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855" autoAdjust="0"/>
  </p:normalViewPr>
  <p:slideViewPr>
    <p:cSldViewPr snapToGrid="0">
      <p:cViewPr>
        <p:scale>
          <a:sx n="66" d="100"/>
          <a:sy n="66" d="100"/>
        </p:scale>
        <p:origin x="2274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A6469-D1FC-422C-9CF3-8852BC7045F7}" type="datetimeFigureOut">
              <a:rPr lang="en-US" smtClean="0"/>
              <a:t>8/8/2017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E6FF6-B3C2-4AD4-A5BD-7F957423A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1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Mastering ArcGIS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smtClean="0">
                <a:latin typeface="Times New Roman" panose="02020603050405020304" pitchFamily="18" charset="0"/>
              </a:rPr>
              <a:t>Chapter 1</a:t>
            </a:r>
          </a:p>
        </p:txBody>
      </p:sp>
      <p:sp>
        <p:nvSpPr>
          <p:cNvPr id="2355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26CF348-59DD-4570-BD29-186C7F1FE9AE}" type="slidenum">
              <a:rPr lang="en-US" altLang="en-US" sz="1200"/>
              <a:pPr eaLnBrk="1" hangingPunct="1"/>
              <a:t>26</a:t>
            </a:fld>
            <a:endParaRPr lang="en-US" altLang="en-US" sz="1200"/>
          </a:p>
        </p:txBody>
      </p:sp>
      <p:sp>
        <p:nvSpPr>
          <p:cNvPr id="235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60884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302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302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302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30275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8177650-4E80-4FE2-8E9B-2F62AFDE6FB7}" type="slidenum">
              <a:rPr lang="en-US" altLang="en-US" sz="1200"/>
              <a:pPr eaLnBrk="1" hangingPunct="1"/>
              <a:t>28</a:t>
            </a:fld>
            <a:endParaRPr lang="en-US" altLang="en-US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6913"/>
            <a:ext cx="4640262" cy="3479800"/>
          </a:xfrm>
          <a:ln w="12700" cap="flat"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22" tIns="46560" rIns="93122" bIns="46560"/>
          <a:lstStyle/>
          <a:p>
            <a:pPr eaLnBrk="1" hangingPunct="1"/>
            <a:r>
              <a:rPr lang="en-US" altLang="en-US" smtClean="0"/>
              <a:t>DRM</a:t>
            </a:r>
          </a:p>
        </p:txBody>
      </p:sp>
    </p:spTree>
    <p:extLst>
      <p:ext uri="{BB962C8B-B14F-4D97-AF65-F5344CB8AC3E}">
        <p14:creationId xmlns:p14="http://schemas.microsoft.com/office/powerpoint/2010/main" val="2020963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CE6FF6-B3C2-4AD4-A5BD-7F957423AF5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85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B0C-8690-4108-9D60-D7C5C428300C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BFDC1-B5DE-4B96-B266-2E4B3B563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B0C-8690-4108-9D60-D7C5C428300C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BFDC1-B5DE-4B96-B266-2E4B3B563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9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B0C-8690-4108-9D60-D7C5C428300C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BFDC1-B5DE-4B96-B266-2E4B3B563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7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B0C-8690-4108-9D60-D7C5C428300C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BFDC1-B5DE-4B96-B266-2E4B3B563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75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B0C-8690-4108-9D60-D7C5C428300C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BFDC1-B5DE-4B96-B266-2E4B3B563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46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B0C-8690-4108-9D60-D7C5C428300C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BFDC1-B5DE-4B96-B266-2E4B3B563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B0C-8690-4108-9D60-D7C5C428300C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BFDC1-B5DE-4B96-B266-2E4B3B563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93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B0C-8690-4108-9D60-D7C5C428300C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BFDC1-B5DE-4B96-B266-2E4B3B563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79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B0C-8690-4108-9D60-D7C5C428300C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BFDC1-B5DE-4B96-B266-2E4B3B563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11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B0C-8690-4108-9D60-D7C5C428300C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BFDC1-B5DE-4B96-B266-2E4B3B563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7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A3B0C-8690-4108-9D60-D7C5C428300C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BFDC1-B5DE-4B96-B266-2E4B3B563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55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A3B0C-8690-4108-9D60-D7C5C428300C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BFDC1-B5DE-4B96-B266-2E4B3B563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7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IYHGkSb-fU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CrkZOx5Q1M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730622"/>
          </a:xfrm>
        </p:spPr>
        <p:txBody>
          <a:bodyPr>
            <a:normAutofit/>
          </a:bodyPr>
          <a:lstStyle/>
          <a:p>
            <a:r>
              <a:rPr lang="en-US" dirty="0" smtClean="0"/>
              <a:t>Digital Earth </a:t>
            </a:r>
            <a:br>
              <a:rPr lang="en-US" dirty="0" smtClean="0"/>
            </a:br>
            <a:r>
              <a:rPr lang="en-US" sz="4000" dirty="0" smtClean="0"/>
              <a:t>GEOG-104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Week 1: Definition of Map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8708" y="4360984"/>
            <a:ext cx="9144000" cy="1797539"/>
          </a:xfrm>
        </p:spPr>
        <p:txBody>
          <a:bodyPr/>
          <a:lstStyle/>
          <a:p>
            <a:r>
              <a:rPr lang="en-US" sz="2800" dirty="0" smtClean="0"/>
              <a:t>Yi </a:t>
            </a:r>
            <a:r>
              <a:rPr lang="en-US" sz="2800" dirty="0" err="1" smtClean="0"/>
              <a:t>Qiang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65211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of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Reference maps</a:t>
            </a:r>
          </a:p>
          <a:p>
            <a:pPr marL="0" indent="0">
              <a:buNone/>
            </a:pPr>
            <a:r>
              <a:rPr lang="en-US" sz="3200" dirty="0" smtClean="0"/>
              <a:t>Thematic maps</a:t>
            </a:r>
          </a:p>
          <a:p>
            <a:pPr marL="0" indent="0">
              <a:buNone/>
            </a:pPr>
            <a:r>
              <a:rPr lang="en-US" sz="3200" dirty="0" smtClean="0"/>
              <a:t>Navigation maps</a:t>
            </a:r>
          </a:p>
          <a:p>
            <a:pPr marL="0" indent="0">
              <a:buNone/>
            </a:pPr>
            <a:r>
              <a:rPr lang="en-US" sz="3200" dirty="0" smtClean="0"/>
              <a:t>Persuasive maps</a:t>
            </a:r>
            <a:endParaRPr lang="en-US" dirty="0" smtClean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5874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Symbols are used to represent </a:t>
            </a:r>
            <a:r>
              <a:rPr lang="en-US" b="1" dirty="0" smtClean="0"/>
              <a:t>geographic locations</a:t>
            </a:r>
            <a:r>
              <a:rPr lang="en-US" dirty="0" smtClean="0"/>
              <a:t> of natural and cultural features.</a:t>
            </a:r>
          </a:p>
          <a:p>
            <a:r>
              <a:rPr lang="en-US" dirty="0" smtClean="0"/>
              <a:t>Different types and hierarchical levels of symbols for different features</a:t>
            </a:r>
          </a:p>
          <a:p>
            <a:r>
              <a:rPr lang="en-US" dirty="0" smtClean="0"/>
              <a:t>Natural features include: </a:t>
            </a:r>
            <a:r>
              <a:rPr lang="fr-FR" dirty="0" err="1" smtClean="0"/>
              <a:t>mountains</a:t>
            </a:r>
            <a:r>
              <a:rPr lang="fr-FR" dirty="0" smtClean="0"/>
              <a:t>, </a:t>
            </a:r>
            <a:r>
              <a:rPr lang="fr-FR" dirty="0" err="1" smtClean="0"/>
              <a:t>valleys</a:t>
            </a:r>
            <a:r>
              <a:rPr lang="fr-FR" dirty="0" smtClean="0"/>
              <a:t>, plains, </a:t>
            </a:r>
            <a:r>
              <a:rPr lang="fr-FR" dirty="0" err="1" smtClean="0"/>
              <a:t>lakes</a:t>
            </a:r>
            <a:r>
              <a:rPr lang="fr-FR" dirty="0" smtClean="0"/>
              <a:t>, </a:t>
            </a:r>
            <a:r>
              <a:rPr lang="fr-FR" dirty="0" err="1" smtClean="0"/>
              <a:t>rivers</a:t>
            </a:r>
            <a:r>
              <a:rPr lang="fr-FR" dirty="0" smtClean="0"/>
              <a:t>, and  </a:t>
            </a:r>
            <a:r>
              <a:rPr lang="fr-FR" dirty="0" err="1" smtClean="0"/>
              <a:t>vegetation</a:t>
            </a:r>
            <a:endParaRPr lang="fr-FR" dirty="0" smtClean="0"/>
          </a:p>
          <a:p>
            <a:r>
              <a:rPr lang="fr-FR" dirty="0" smtClean="0"/>
              <a:t>Cultural </a:t>
            </a:r>
            <a:r>
              <a:rPr lang="en-US" dirty="0" smtClean="0"/>
              <a:t>features</a:t>
            </a:r>
            <a:r>
              <a:rPr lang="fr-FR" dirty="0" smtClean="0"/>
              <a:t> </a:t>
            </a:r>
            <a:r>
              <a:rPr lang="en-US" dirty="0" smtClean="0"/>
              <a:t>include</a:t>
            </a:r>
            <a:r>
              <a:rPr lang="fr-FR" dirty="0" smtClean="0"/>
              <a:t>: </a:t>
            </a:r>
            <a:r>
              <a:rPr lang="en-US" dirty="0" smtClean="0"/>
              <a:t>roads, boundaries, buildings, and transmission lines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37401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654050"/>
            <a:ext cx="10515600" cy="1449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Reference maps</a:t>
            </a:r>
          </a:p>
          <a:p>
            <a:r>
              <a:rPr lang="en-US" dirty="0" smtClean="0"/>
              <a:t>Examples are: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974" y="1242732"/>
            <a:ext cx="2430518" cy="2114552"/>
          </a:xfrm>
          <a:prstGeom prst="rect">
            <a:avLst/>
          </a:prstGeom>
        </p:spPr>
      </p:pic>
      <p:pic>
        <p:nvPicPr>
          <p:cNvPr id="8200" name="Picture 8" descr="Image result for the northwest section of a United States road and recreation atlas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3426104"/>
            <a:ext cx="3746500" cy="267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71525" y="6486525"/>
            <a:ext cx="318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Utah road and recreational map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60138" y="3442798"/>
            <a:ext cx="14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world globe</a:t>
            </a:r>
            <a:endParaRPr lang="en-US" dirty="0"/>
          </a:p>
        </p:txBody>
      </p:sp>
      <p:pic>
        <p:nvPicPr>
          <p:cNvPr id="14" name="Picture 6" descr="Image result for terra grande united states wall m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58" y="3845866"/>
            <a:ext cx="3324225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855393" y="6222542"/>
            <a:ext cx="27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Terra Grande US wall map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0643" y="2001603"/>
            <a:ext cx="3419364" cy="246866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822602" y="4470269"/>
            <a:ext cx="273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Oregon State highway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01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Thematic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6850"/>
            <a:ext cx="10515600" cy="1304925"/>
          </a:xfrm>
        </p:spPr>
        <p:txBody>
          <a:bodyPr>
            <a:normAutofit/>
          </a:bodyPr>
          <a:lstStyle/>
          <a:p>
            <a:r>
              <a:rPr lang="en-US" sz="2200" dirty="0" smtClean="0"/>
              <a:t>Thematic map emphasize on </a:t>
            </a:r>
            <a:r>
              <a:rPr lang="en-US" sz="2200" b="1" dirty="0" smtClean="0"/>
              <a:t>geographical distribution</a:t>
            </a:r>
            <a:r>
              <a:rPr lang="en-US" sz="2200" dirty="0" smtClean="0"/>
              <a:t> of a specific theme (variable).</a:t>
            </a:r>
          </a:p>
          <a:p>
            <a:r>
              <a:rPr lang="en-US" sz="2200" dirty="0" smtClean="0"/>
              <a:t>The theme may not be physically exists on the Earth surface – it can be an index, statistics or aggregation of geographical features.</a:t>
            </a:r>
            <a:endParaRPr lang="en-US" sz="2200" dirty="0"/>
          </a:p>
        </p:txBody>
      </p:sp>
      <p:pic>
        <p:nvPicPr>
          <p:cNvPr id="9218" name="Picture 2" descr="http://www.geo.hunter.cuny.edu/tbw/ncc/Notes/chapter2.maps/Oregon.ave.preci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2961779"/>
            <a:ext cx="2900065" cy="306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geo.hunter.cuny.edu/tbw/ncc/Notes/chapter2.maps/Oregon.veg.provinc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233" y="3021681"/>
            <a:ext cx="2845564" cy="282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www.geo.hunter.cuny.edu/tbw/ncc/Notes/chapter2.maps/Oregon.po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797" y="3013408"/>
            <a:ext cx="2948732" cy="284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://www.geo.hunter.cuny.edu/tbw/ncc/Notes/chapter2.maps/Oregon.pop.density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660" y="2961779"/>
            <a:ext cx="2770740" cy="292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006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Navigation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6625"/>
          </a:xfrm>
        </p:spPr>
        <p:txBody>
          <a:bodyPr/>
          <a:lstStyle/>
          <a:p>
            <a:r>
              <a:rPr lang="en-US" dirty="0" smtClean="0"/>
              <a:t>Created specifically to help the navigators plan voyages and follow the planned travel route.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" y="3269097"/>
            <a:ext cx="10515602" cy="2301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7800" y="5762625"/>
            <a:ext cx="928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Topographic map                                      </a:t>
            </a:r>
            <a:r>
              <a:rPr lang="en-US" dirty="0"/>
              <a:t> </a:t>
            </a:r>
            <a:r>
              <a:rPr lang="en-US" dirty="0" smtClean="0"/>
              <a:t>  nautical chart                                            </a:t>
            </a:r>
            <a:r>
              <a:rPr lang="en-US" dirty="0" smtClean="0"/>
              <a:t>aeronautical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061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Persuasive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smtClean="0"/>
              <a:t>Used </a:t>
            </a:r>
            <a:r>
              <a:rPr lang="en-US" dirty="0"/>
              <a:t>in decision making and </a:t>
            </a:r>
            <a:r>
              <a:rPr lang="en-US" dirty="0" smtClean="0"/>
              <a:t>propaganda</a:t>
            </a:r>
          </a:p>
          <a:p>
            <a:r>
              <a:rPr lang="en-US" dirty="0" smtClean="0"/>
              <a:t>To persuade you to choose a particular product or support a certain position.</a:t>
            </a:r>
          </a:p>
          <a:p>
            <a:r>
              <a:rPr lang="en-US" dirty="0" smtClean="0"/>
              <a:t>May distort, exaggerate, or misrepresent the reality.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797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Persuasive map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1943408"/>
            <a:ext cx="7867650" cy="413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51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Persuasive map</a:t>
            </a:r>
            <a:endParaRPr lang="en-US" dirty="0"/>
          </a:p>
        </p:txBody>
      </p:sp>
      <p:pic>
        <p:nvPicPr>
          <p:cNvPr id="4" name="Picture 2" descr="http://www.geo.hunter.cuny.edu/tbw/ncc/Notes/chapter2.maps/Israel.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5" y="1538288"/>
            <a:ext cx="5727700" cy="515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025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Persuasive map</a:t>
            </a:r>
            <a:endParaRPr lang="en-US" dirty="0"/>
          </a:p>
        </p:txBody>
      </p:sp>
      <p:pic>
        <p:nvPicPr>
          <p:cNvPr id="11266" name="Picture 2" descr="https://www.flourish.org/upsidedownmapimages/mcarthur-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758" y="1562100"/>
            <a:ext cx="6945834" cy="464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21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maps popular?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Maps function as media for the communication of geographic information.</a:t>
            </a:r>
          </a:p>
          <a:p>
            <a:pPr lvl="1"/>
            <a:r>
              <a:rPr lang="en-US" sz="2600" dirty="0" smtClean="0"/>
              <a:t>Convenient to use</a:t>
            </a:r>
          </a:p>
          <a:p>
            <a:pPr lvl="1"/>
            <a:r>
              <a:rPr lang="en-US" sz="2600" dirty="0" smtClean="0"/>
              <a:t>Simplification of our surroundings.</a:t>
            </a:r>
          </a:p>
          <a:p>
            <a:pPr lvl="1"/>
            <a:r>
              <a:rPr lang="en-US" sz="2600" dirty="0" smtClean="0"/>
              <a:t>Credible</a:t>
            </a:r>
          </a:p>
          <a:p>
            <a:pPr lvl="1"/>
            <a:r>
              <a:rPr lang="en-US" sz="2600" dirty="0" smtClean="0"/>
              <a:t>Has strong visual impact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89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44615"/>
            <a:ext cx="10515600" cy="38323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400" dirty="0" smtClean="0"/>
              <a:t>What is map?</a:t>
            </a:r>
          </a:p>
          <a:p>
            <a:pPr marL="0" indent="0" algn="ctr">
              <a:buNone/>
            </a:pPr>
            <a:r>
              <a:rPr lang="en-US" sz="3400" dirty="0" smtClean="0"/>
              <a:t>Why we need map?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219138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025" y="1800225"/>
            <a:ext cx="9915525" cy="4852988"/>
          </a:xfrm>
        </p:spPr>
        <p:txBody>
          <a:bodyPr>
            <a:normAutofit/>
          </a:bodyPr>
          <a:lstStyle/>
          <a:p>
            <a:pPr lvl="1"/>
            <a:r>
              <a:rPr lang="en-US" sz="2800" dirty="0" smtClean="0"/>
              <a:t>Simplicity </a:t>
            </a:r>
            <a:r>
              <a:rPr lang="en-US" sz="2800" dirty="0"/>
              <a:t>means details are left out</a:t>
            </a:r>
          </a:p>
          <a:p>
            <a:pPr lvl="1"/>
            <a:r>
              <a:rPr lang="en-US" sz="2800" dirty="0"/>
              <a:t>You should question the credibility of maps</a:t>
            </a:r>
          </a:p>
          <a:p>
            <a:pPr lvl="1"/>
            <a:r>
              <a:rPr lang="en-US" sz="2800" dirty="0"/>
              <a:t>Some map features are;</a:t>
            </a:r>
          </a:p>
          <a:p>
            <a:pPr lvl="2"/>
            <a:r>
              <a:rPr lang="en-US" sz="2400" i="1" dirty="0"/>
              <a:t>distortions</a:t>
            </a:r>
            <a:endParaRPr lang="en-US" sz="2400" dirty="0"/>
          </a:p>
          <a:p>
            <a:pPr lvl="2"/>
            <a:r>
              <a:rPr lang="en-US" sz="2400" i="1" dirty="0"/>
              <a:t>others are errors</a:t>
            </a:r>
            <a:endParaRPr lang="en-US" sz="2400" dirty="0"/>
          </a:p>
          <a:p>
            <a:pPr lvl="2"/>
            <a:r>
              <a:rPr lang="en-US" sz="2400" i="1" dirty="0"/>
              <a:t>still others have been omitted by oversight or design</a:t>
            </a:r>
            <a:endParaRPr lang="en-US" sz="2400" dirty="0"/>
          </a:p>
          <a:p>
            <a:pPr lvl="1"/>
            <a:r>
              <a:rPr lang="en-US" sz="2800" b="1" dirty="0"/>
              <a:t>Maps are like statistics</a:t>
            </a:r>
            <a:r>
              <a:rPr lang="en-US" sz="2800" dirty="0"/>
              <a:t>..... people can use them to show whatever they want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8968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Digital maps are based on digital representation of the world</a:t>
            </a:r>
          </a:p>
          <a:p>
            <a:r>
              <a:rPr lang="en-US" dirty="0" smtClean="0"/>
              <a:t>Every item of useful information about the Earth’s surface is ultimately reduced to some combination of 0s and 1s</a:t>
            </a:r>
          </a:p>
          <a:p>
            <a:r>
              <a:rPr lang="en-US" dirty="0" smtClean="0"/>
              <a:t>Digital representations is easy (fast and low-cost) for storage, transfer and processing</a:t>
            </a:r>
          </a:p>
          <a:p>
            <a:r>
              <a:rPr lang="en-US" dirty="0" smtClean="0"/>
              <a:t>The fundamental question is how to represent the atomic elements of the geographic world: space, time and attributes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714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of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two fundamental ways of representing space are </a:t>
            </a:r>
            <a:r>
              <a:rPr lang="en-US" b="1" dirty="0" smtClean="0"/>
              <a:t>discrete objects</a:t>
            </a:r>
            <a:r>
              <a:rPr lang="en-US" dirty="0" smtClean="0"/>
              <a:t> and </a:t>
            </a:r>
            <a:r>
              <a:rPr lang="en-US" b="1" dirty="0" smtClean="0"/>
              <a:t>continuous fields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discrete view: the world is empty, except where it is occupied by objects with well-defined boundaries that are instances of generally recognized categories, for instance, a house, a lake, a car or a people on the Earth surface.</a:t>
            </a:r>
          </a:p>
          <a:p>
            <a:r>
              <a:rPr lang="en-US" dirty="0" smtClean="0"/>
              <a:t>An discrete object can be represented as a point, lines, or polygon, </a:t>
            </a:r>
            <a:r>
              <a:rPr lang="en-US" dirty="0"/>
              <a:t>or </a:t>
            </a:r>
            <a:r>
              <a:rPr lang="en-US" dirty="0" smtClean="0"/>
              <a:t>polyhedrons (3D)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2882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discrete world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18" y="1434679"/>
            <a:ext cx="3077814" cy="22424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508" y="1454409"/>
            <a:ext cx="3029054" cy="2202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280" y="1451990"/>
            <a:ext cx="3075708" cy="21822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78694" y="3695850"/>
            <a:ext cx="7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20188" y="369585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855061" y="3695850"/>
            <a:ext cx="9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Polygon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222" y="4298053"/>
            <a:ext cx="3528292" cy="20488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20187" y="6395060"/>
            <a:ext cx="133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3D polygons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03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discrete </a:t>
            </a:r>
            <a:r>
              <a:rPr lang="en-US" dirty="0" smtClean="0"/>
              <a:t>objects </a:t>
            </a:r>
            <a:r>
              <a:rPr lang="en-US" dirty="0" smtClean="0"/>
              <a:t>in </a:t>
            </a:r>
            <a:r>
              <a:rPr lang="en-US" dirty="0" smtClean="0"/>
              <a:t>vector data</a:t>
            </a:r>
            <a:endParaRPr lang="en-US" dirty="0"/>
          </a:p>
        </p:txBody>
      </p:sp>
      <p:sp>
        <p:nvSpPr>
          <p:cNvPr id="4" name="AutoShape 5"/>
          <p:cNvSpPr>
            <a:spLocks noChangeAspect="1" noChangeArrowheads="1"/>
          </p:cNvSpPr>
          <p:nvPr/>
        </p:nvSpPr>
        <p:spPr bwMode="auto">
          <a:xfrm>
            <a:off x="5129980" y="2563761"/>
            <a:ext cx="2687638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AutoShape 11"/>
          <p:cNvSpPr>
            <a:spLocks noChangeAspect="1" noChangeArrowheads="1"/>
          </p:cNvSpPr>
          <p:nvPr/>
        </p:nvSpPr>
        <p:spPr bwMode="auto">
          <a:xfrm>
            <a:off x="2310581" y="2579637"/>
            <a:ext cx="2651125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777180" y="1573162"/>
            <a:ext cx="6019800" cy="4905375"/>
          </a:xfrm>
          <a:prstGeom prst="rect">
            <a:avLst/>
          </a:prstGeom>
          <a:solidFill>
            <a:srgbClr val="FFFFFF"/>
          </a:solidFill>
          <a:ln w="38100" cmpd="dbl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7" t="28786" r="4933" b="13643"/>
          <a:stretch>
            <a:fillRect/>
          </a:stretch>
        </p:blipFill>
        <p:spPr bwMode="auto">
          <a:xfrm>
            <a:off x="3169419" y="2143074"/>
            <a:ext cx="2651125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2839218" y="2143075"/>
            <a:ext cx="0" cy="39782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15"/>
          <p:cNvSpPr>
            <a:spLocks noChangeShapeType="1"/>
          </p:cNvSpPr>
          <p:nvPr/>
        </p:nvSpPr>
        <p:spPr bwMode="auto">
          <a:xfrm>
            <a:off x="2178818" y="5787974"/>
            <a:ext cx="49641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16"/>
          <p:cNvSpPr>
            <a:spLocks noChangeShapeType="1"/>
          </p:cNvSpPr>
          <p:nvPr/>
        </p:nvSpPr>
        <p:spPr bwMode="auto">
          <a:xfrm flipH="1" flipV="1">
            <a:off x="5334768" y="3517850"/>
            <a:ext cx="773112" cy="1095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6044381" y="3401962"/>
            <a:ext cx="1528763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i="1"/>
              <a:t>Vertices</a:t>
            </a:r>
            <a:endParaRPr lang="en-US" altLang="en-US" sz="2000"/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3637731" y="2560586"/>
            <a:ext cx="19097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Polygon</a:t>
            </a:r>
          </a:p>
        </p:txBody>
      </p:sp>
      <p:sp>
        <p:nvSpPr>
          <p:cNvPr id="13" name="Oval 19"/>
          <p:cNvSpPr>
            <a:spLocks noChangeArrowheads="1"/>
          </p:cNvSpPr>
          <p:nvPr/>
        </p:nvSpPr>
        <p:spPr bwMode="auto">
          <a:xfrm>
            <a:off x="3169418" y="5127575"/>
            <a:ext cx="163512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" name="Oval 20"/>
          <p:cNvSpPr>
            <a:spLocks noChangeArrowheads="1"/>
          </p:cNvSpPr>
          <p:nvPr/>
        </p:nvSpPr>
        <p:spPr bwMode="auto">
          <a:xfrm>
            <a:off x="3445643" y="5403799"/>
            <a:ext cx="165100" cy="163512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" name="Oval 21"/>
          <p:cNvSpPr>
            <a:spLocks noChangeArrowheads="1"/>
          </p:cNvSpPr>
          <p:nvPr/>
        </p:nvSpPr>
        <p:spPr bwMode="auto">
          <a:xfrm>
            <a:off x="3501206" y="5127575"/>
            <a:ext cx="168275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" name="Text Box 22"/>
          <p:cNvSpPr txBox="1">
            <a:spLocks noChangeArrowheads="1"/>
          </p:cNvSpPr>
          <p:nvPr/>
        </p:nvSpPr>
        <p:spPr bwMode="auto">
          <a:xfrm>
            <a:off x="3024955" y="4457649"/>
            <a:ext cx="13668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Points</a:t>
            </a:r>
          </a:p>
        </p:txBody>
      </p:sp>
      <p:sp>
        <p:nvSpPr>
          <p:cNvPr id="17" name="Freeform 23"/>
          <p:cNvSpPr>
            <a:spLocks/>
          </p:cNvSpPr>
          <p:nvPr/>
        </p:nvSpPr>
        <p:spPr bwMode="auto">
          <a:xfrm>
            <a:off x="5061718" y="4329062"/>
            <a:ext cx="1274762" cy="1069975"/>
          </a:xfrm>
          <a:custGeom>
            <a:avLst/>
            <a:gdLst>
              <a:gd name="T0" fmla="*/ 0 w 1110"/>
              <a:gd name="T1" fmla="*/ 1069975 h 930"/>
              <a:gd name="T2" fmla="*/ 223945 w 1110"/>
              <a:gd name="T3" fmla="*/ 1000944 h 930"/>
              <a:gd name="T4" fmla="*/ 327304 w 1110"/>
              <a:gd name="T5" fmla="*/ 949171 h 930"/>
              <a:gd name="T6" fmla="*/ 344530 w 1110"/>
              <a:gd name="T7" fmla="*/ 897398 h 930"/>
              <a:gd name="T8" fmla="*/ 465116 w 1110"/>
              <a:gd name="T9" fmla="*/ 534988 h 930"/>
              <a:gd name="T10" fmla="*/ 775193 w 1110"/>
              <a:gd name="T11" fmla="*/ 517730 h 930"/>
              <a:gd name="T12" fmla="*/ 826873 w 1110"/>
              <a:gd name="T13" fmla="*/ 483215 h 930"/>
              <a:gd name="T14" fmla="*/ 947458 w 1110"/>
              <a:gd name="T15" fmla="*/ 258865 h 930"/>
              <a:gd name="T16" fmla="*/ 1119723 w 1110"/>
              <a:gd name="T17" fmla="*/ 172577 h 930"/>
              <a:gd name="T18" fmla="*/ 1171403 w 1110"/>
              <a:gd name="T19" fmla="*/ 155319 h 930"/>
              <a:gd name="T20" fmla="*/ 1223082 w 1110"/>
              <a:gd name="T21" fmla="*/ 138061 h 930"/>
              <a:gd name="T22" fmla="*/ 1274762 w 1110"/>
              <a:gd name="T23" fmla="*/ 0 h 93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110"/>
              <a:gd name="T37" fmla="*/ 0 h 930"/>
              <a:gd name="T38" fmla="*/ 1110 w 1110"/>
              <a:gd name="T39" fmla="*/ 930 h 93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110" h="930">
                <a:moveTo>
                  <a:pt x="0" y="930"/>
                </a:moveTo>
                <a:cubicBezTo>
                  <a:pt x="56" y="916"/>
                  <a:pt x="148" y="901"/>
                  <a:pt x="195" y="870"/>
                </a:cubicBezTo>
                <a:cubicBezTo>
                  <a:pt x="253" y="831"/>
                  <a:pt x="223" y="846"/>
                  <a:pt x="285" y="825"/>
                </a:cubicBezTo>
                <a:cubicBezTo>
                  <a:pt x="290" y="810"/>
                  <a:pt x="298" y="796"/>
                  <a:pt x="300" y="780"/>
                </a:cubicBezTo>
                <a:cubicBezTo>
                  <a:pt x="305" y="738"/>
                  <a:pt x="287" y="482"/>
                  <a:pt x="405" y="465"/>
                </a:cubicBezTo>
                <a:cubicBezTo>
                  <a:pt x="494" y="452"/>
                  <a:pt x="585" y="455"/>
                  <a:pt x="675" y="450"/>
                </a:cubicBezTo>
                <a:cubicBezTo>
                  <a:pt x="690" y="440"/>
                  <a:pt x="710" y="435"/>
                  <a:pt x="720" y="420"/>
                </a:cubicBezTo>
                <a:cubicBezTo>
                  <a:pt x="772" y="337"/>
                  <a:pt x="739" y="299"/>
                  <a:pt x="825" y="225"/>
                </a:cubicBezTo>
                <a:cubicBezTo>
                  <a:pt x="893" y="167"/>
                  <a:pt x="883" y="181"/>
                  <a:pt x="975" y="150"/>
                </a:cubicBezTo>
                <a:cubicBezTo>
                  <a:pt x="990" y="145"/>
                  <a:pt x="1005" y="140"/>
                  <a:pt x="1020" y="135"/>
                </a:cubicBezTo>
                <a:cubicBezTo>
                  <a:pt x="1035" y="130"/>
                  <a:pt x="1065" y="120"/>
                  <a:pt x="1065" y="120"/>
                </a:cubicBezTo>
                <a:cubicBezTo>
                  <a:pt x="1099" y="19"/>
                  <a:pt x="1081" y="58"/>
                  <a:pt x="1110" y="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Oval 24"/>
          <p:cNvSpPr>
            <a:spLocks noChangeArrowheads="1"/>
          </p:cNvSpPr>
          <p:nvPr/>
        </p:nvSpPr>
        <p:spPr bwMode="auto">
          <a:xfrm>
            <a:off x="4993455" y="5295849"/>
            <a:ext cx="160338" cy="1635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" name="Oval 25"/>
          <p:cNvSpPr>
            <a:spLocks noChangeArrowheads="1"/>
          </p:cNvSpPr>
          <p:nvPr/>
        </p:nvSpPr>
        <p:spPr bwMode="auto">
          <a:xfrm>
            <a:off x="5322068" y="5127575"/>
            <a:ext cx="165100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" name="Oval 26"/>
          <p:cNvSpPr>
            <a:spLocks noChangeArrowheads="1"/>
          </p:cNvSpPr>
          <p:nvPr/>
        </p:nvSpPr>
        <p:spPr bwMode="auto">
          <a:xfrm>
            <a:off x="5322068" y="4794200"/>
            <a:ext cx="165100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" name="Oval 27"/>
          <p:cNvSpPr>
            <a:spLocks noChangeArrowheads="1"/>
          </p:cNvSpPr>
          <p:nvPr/>
        </p:nvSpPr>
        <p:spPr bwMode="auto">
          <a:xfrm>
            <a:off x="5655443" y="4794200"/>
            <a:ext cx="165100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" name="Oval 28"/>
          <p:cNvSpPr>
            <a:spLocks noChangeArrowheads="1"/>
          </p:cNvSpPr>
          <p:nvPr/>
        </p:nvSpPr>
        <p:spPr bwMode="auto">
          <a:xfrm>
            <a:off x="5984055" y="4460825"/>
            <a:ext cx="165100" cy="168275"/>
          </a:xfrm>
          <a:prstGeom prst="ellipse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" name="Oval 29"/>
          <p:cNvSpPr>
            <a:spLocks noChangeArrowheads="1"/>
          </p:cNvSpPr>
          <p:nvPr/>
        </p:nvSpPr>
        <p:spPr bwMode="auto">
          <a:xfrm>
            <a:off x="6317431" y="4297312"/>
            <a:ext cx="163513" cy="163513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" name="Line 30"/>
          <p:cNvSpPr>
            <a:spLocks noChangeShapeType="1"/>
          </p:cNvSpPr>
          <p:nvPr/>
        </p:nvSpPr>
        <p:spPr bwMode="auto">
          <a:xfrm flipH="1">
            <a:off x="6149155" y="3803599"/>
            <a:ext cx="331788" cy="49371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31"/>
          <p:cNvSpPr>
            <a:spLocks noChangeShapeType="1"/>
          </p:cNvSpPr>
          <p:nvPr/>
        </p:nvSpPr>
        <p:spPr bwMode="auto">
          <a:xfrm flipH="1">
            <a:off x="5158555" y="5235525"/>
            <a:ext cx="1219200" cy="2238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32"/>
          <p:cNvSpPr>
            <a:spLocks noChangeShapeType="1"/>
          </p:cNvSpPr>
          <p:nvPr/>
        </p:nvSpPr>
        <p:spPr bwMode="auto">
          <a:xfrm flipH="1" flipV="1">
            <a:off x="6480943" y="4460824"/>
            <a:ext cx="330200" cy="5016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Text Box 33"/>
          <p:cNvSpPr txBox="1">
            <a:spLocks noChangeArrowheads="1"/>
          </p:cNvSpPr>
          <p:nvPr/>
        </p:nvSpPr>
        <p:spPr bwMode="auto">
          <a:xfrm>
            <a:off x="6285681" y="4910086"/>
            <a:ext cx="1338263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i="1"/>
              <a:t>Nodes</a:t>
            </a:r>
            <a:endParaRPr lang="en-US" altLang="en-US" sz="2000"/>
          </a:p>
        </p:txBody>
      </p:sp>
      <p:sp>
        <p:nvSpPr>
          <p:cNvPr id="28" name="Text Box 34"/>
          <p:cNvSpPr txBox="1">
            <a:spLocks noChangeArrowheads="1"/>
          </p:cNvSpPr>
          <p:nvPr/>
        </p:nvSpPr>
        <p:spPr bwMode="auto">
          <a:xfrm>
            <a:off x="5282380" y="4268737"/>
            <a:ext cx="1066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Line</a:t>
            </a:r>
          </a:p>
        </p:txBody>
      </p:sp>
      <p:sp>
        <p:nvSpPr>
          <p:cNvPr id="29" name="Line 35"/>
          <p:cNvSpPr>
            <a:spLocks noChangeShapeType="1"/>
          </p:cNvSpPr>
          <p:nvPr/>
        </p:nvSpPr>
        <p:spPr bwMode="auto">
          <a:xfrm>
            <a:off x="3413893" y="6000699"/>
            <a:ext cx="665162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Text Box 36"/>
          <p:cNvSpPr txBox="1">
            <a:spLocks noChangeArrowheads="1"/>
          </p:cNvSpPr>
          <p:nvPr/>
        </p:nvSpPr>
        <p:spPr bwMode="auto">
          <a:xfrm>
            <a:off x="2920180" y="5840361"/>
            <a:ext cx="5334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X</a:t>
            </a:r>
          </a:p>
        </p:txBody>
      </p:sp>
      <p:sp>
        <p:nvSpPr>
          <p:cNvPr id="31" name="Text Box 37"/>
          <p:cNvSpPr txBox="1">
            <a:spLocks noChangeArrowheads="1"/>
          </p:cNvSpPr>
          <p:nvPr/>
        </p:nvSpPr>
        <p:spPr bwMode="auto">
          <a:xfrm>
            <a:off x="2234381" y="5306962"/>
            <a:ext cx="657225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Y</a:t>
            </a:r>
          </a:p>
        </p:txBody>
      </p:sp>
      <p:sp>
        <p:nvSpPr>
          <p:cNvPr id="32" name="Line 38"/>
          <p:cNvSpPr>
            <a:spLocks noChangeShapeType="1"/>
          </p:cNvSpPr>
          <p:nvPr/>
        </p:nvSpPr>
        <p:spPr bwMode="auto">
          <a:xfrm flipV="1">
            <a:off x="2423293" y="4710061"/>
            <a:ext cx="0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985893" y="2375920"/>
            <a:ext cx="33679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Vector object is formed by points or series of points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7158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continuous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continuous </a:t>
            </a:r>
            <a:r>
              <a:rPr lang="en-US" dirty="0" smtClean="0"/>
              <a:t>view </a:t>
            </a:r>
            <a:r>
              <a:rPr lang="en-US" dirty="0" smtClean="0"/>
              <a:t>represents the real world as a finite number of variables, each one defined at every possible position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continuous view is good at representing geographic processes with gradual changes (no clear boundary)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602" y="3783571"/>
            <a:ext cx="2858814" cy="27093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6142" y="6488668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Digital elevation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339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The raster data model</a:t>
            </a:r>
          </a:p>
        </p:txBody>
      </p:sp>
      <p:sp>
        <p:nvSpPr>
          <p:cNvPr id="7173" name="Rectangle 3"/>
          <p:cNvSpPr>
            <a:spLocks noChangeArrowheads="1"/>
          </p:cNvSpPr>
          <p:nvPr/>
        </p:nvSpPr>
        <p:spPr bwMode="auto">
          <a:xfrm>
            <a:off x="3178175" y="1711326"/>
            <a:ext cx="6000750" cy="4048125"/>
          </a:xfrm>
          <a:prstGeom prst="rect">
            <a:avLst/>
          </a:prstGeom>
          <a:solidFill>
            <a:srgbClr val="FFFFFF"/>
          </a:solidFill>
          <a:ln w="38100" cmpd="dbl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4" name="Rectangle 4" descr="Large grid"/>
          <p:cNvSpPr>
            <a:spLocks noChangeArrowheads="1"/>
          </p:cNvSpPr>
          <p:nvPr/>
        </p:nvSpPr>
        <p:spPr bwMode="auto">
          <a:xfrm>
            <a:off x="3614739" y="2695575"/>
            <a:ext cx="1963737" cy="1860550"/>
          </a:xfrm>
          <a:prstGeom prst="rect">
            <a:avLst/>
          </a:prstGeom>
          <a:pattFill prst="lgGrid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75" name="Text Box 5"/>
          <p:cNvSpPr txBox="1">
            <a:spLocks noChangeArrowheads="1"/>
          </p:cNvSpPr>
          <p:nvPr/>
        </p:nvSpPr>
        <p:spPr bwMode="auto">
          <a:xfrm>
            <a:off x="5795963" y="2695576"/>
            <a:ext cx="11684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Rows</a:t>
            </a:r>
          </a:p>
        </p:txBody>
      </p:sp>
      <p:sp>
        <p:nvSpPr>
          <p:cNvPr id="7176" name="Text Box 6"/>
          <p:cNvSpPr txBox="1">
            <a:spLocks noChangeArrowheads="1"/>
          </p:cNvSpPr>
          <p:nvPr/>
        </p:nvSpPr>
        <p:spPr bwMode="auto">
          <a:xfrm>
            <a:off x="4495801" y="2133601"/>
            <a:ext cx="1552575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Columns</a:t>
            </a:r>
          </a:p>
        </p:txBody>
      </p:sp>
      <p:sp>
        <p:nvSpPr>
          <p:cNvPr id="7177" name="Line 7"/>
          <p:cNvSpPr>
            <a:spLocks noChangeShapeType="1"/>
          </p:cNvSpPr>
          <p:nvPr/>
        </p:nvSpPr>
        <p:spPr bwMode="auto">
          <a:xfrm>
            <a:off x="4814888" y="2476501"/>
            <a:ext cx="0" cy="219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8" name="Line 8"/>
          <p:cNvSpPr>
            <a:spLocks noChangeShapeType="1"/>
          </p:cNvSpPr>
          <p:nvPr/>
        </p:nvSpPr>
        <p:spPr bwMode="auto">
          <a:xfrm>
            <a:off x="4924425" y="2476501"/>
            <a:ext cx="0" cy="219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9" name="Line 9"/>
          <p:cNvSpPr>
            <a:spLocks noChangeShapeType="1"/>
          </p:cNvSpPr>
          <p:nvPr/>
        </p:nvSpPr>
        <p:spPr bwMode="auto">
          <a:xfrm>
            <a:off x="5032375" y="2476501"/>
            <a:ext cx="0" cy="219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0" name="Line 10"/>
          <p:cNvSpPr>
            <a:spLocks noChangeShapeType="1"/>
          </p:cNvSpPr>
          <p:nvPr/>
        </p:nvSpPr>
        <p:spPr bwMode="auto">
          <a:xfrm flipH="1">
            <a:off x="5578475" y="2805113"/>
            <a:ext cx="2174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1" name="Line 11"/>
          <p:cNvSpPr>
            <a:spLocks noChangeShapeType="1"/>
          </p:cNvSpPr>
          <p:nvPr/>
        </p:nvSpPr>
        <p:spPr bwMode="auto">
          <a:xfrm flipH="1">
            <a:off x="5578475" y="2914650"/>
            <a:ext cx="2174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2" name="Line 12"/>
          <p:cNvSpPr>
            <a:spLocks noChangeShapeType="1"/>
          </p:cNvSpPr>
          <p:nvPr/>
        </p:nvSpPr>
        <p:spPr bwMode="auto">
          <a:xfrm flipH="1">
            <a:off x="5578475" y="3024188"/>
            <a:ext cx="21748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3" name="Line 13"/>
          <p:cNvSpPr>
            <a:spLocks noChangeShapeType="1"/>
          </p:cNvSpPr>
          <p:nvPr/>
        </p:nvSpPr>
        <p:spPr bwMode="auto">
          <a:xfrm>
            <a:off x="3614738" y="2259013"/>
            <a:ext cx="0" cy="4365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4" name="Text Box 14"/>
          <p:cNvSpPr txBox="1">
            <a:spLocks noChangeArrowheads="1"/>
          </p:cNvSpPr>
          <p:nvPr/>
        </p:nvSpPr>
        <p:spPr bwMode="auto">
          <a:xfrm>
            <a:off x="3287714" y="1820863"/>
            <a:ext cx="1360487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X, Y location</a:t>
            </a:r>
          </a:p>
        </p:txBody>
      </p:sp>
      <p:sp>
        <p:nvSpPr>
          <p:cNvPr id="7185" name="Text Box 15"/>
          <p:cNvSpPr txBox="1">
            <a:spLocks noChangeArrowheads="1"/>
          </p:cNvSpPr>
          <p:nvPr/>
        </p:nvSpPr>
        <p:spPr bwMode="auto">
          <a:xfrm>
            <a:off x="3124200" y="4800600"/>
            <a:ext cx="311150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b="1"/>
              <a:t>Raster data file</a:t>
            </a:r>
          </a:p>
          <a:p>
            <a:pPr algn="ctr" eaLnBrk="1" hangingPunct="1"/>
            <a:r>
              <a:rPr lang="en-US" altLang="en-US" sz="1800" b="1"/>
              <a:t>N rows by M columns</a:t>
            </a:r>
          </a:p>
        </p:txBody>
      </p:sp>
      <p:sp>
        <p:nvSpPr>
          <p:cNvPr id="7186" name="Oval 16"/>
          <p:cNvSpPr>
            <a:spLocks noChangeArrowheads="1"/>
          </p:cNvSpPr>
          <p:nvPr/>
        </p:nvSpPr>
        <p:spPr bwMode="auto">
          <a:xfrm>
            <a:off x="6451601" y="2368550"/>
            <a:ext cx="2398713" cy="2514600"/>
          </a:xfrm>
          <a:prstGeom prst="ellipse">
            <a:avLst/>
          </a:prstGeom>
          <a:gradFill rotWithShape="0">
            <a:gsLst>
              <a:gs pos="0">
                <a:srgbClr val="00CCFF"/>
              </a:gs>
              <a:gs pos="50000">
                <a:srgbClr val="FFFFFF"/>
              </a:gs>
              <a:gs pos="100000">
                <a:srgbClr val="00CCFF"/>
              </a:gs>
            </a:gsLst>
            <a:lin ang="540000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7" name="Rectangle 17" descr="Small grid"/>
          <p:cNvSpPr>
            <a:spLocks noChangeArrowheads="1"/>
          </p:cNvSpPr>
          <p:nvPr/>
        </p:nvSpPr>
        <p:spPr bwMode="auto">
          <a:xfrm>
            <a:off x="7215188" y="2805113"/>
            <a:ext cx="544512" cy="546100"/>
          </a:xfrm>
          <a:prstGeom prst="rect">
            <a:avLst/>
          </a:prstGeom>
          <a:pattFill prst="smGrid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188" name="Line 18"/>
          <p:cNvSpPr>
            <a:spLocks noChangeShapeType="1"/>
          </p:cNvSpPr>
          <p:nvPr/>
        </p:nvSpPr>
        <p:spPr bwMode="auto">
          <a:xfrm>
            <a:off x="7215188" y="2368551"/>
            <a:ext cx="0" cy="4365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89" name="Text Box 19"/>
          <p:cNvSpPr txBox="1">
            <a:spLocks noChangeArrowheads="1"/>
          </p:cNvSpPr>
          <p:nvPr/>
        </p:nvSpPr>
        <p:spPr bwMode="auto">
          <a:xfrm>
            <a:off x="6781800" y="1676400"/>
            <a:ext cx="136048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/>
              <a:t>X, Y location</a:t>
            </a:r>
          </a:p>
        </p:txBody>
      </p:sp>
      <p:sp>
        <p:nvSpPr>
          <p:cNvPr id="7190" name="Text Box 20"/>
          <p:cNvSpPr txBox="1">
            <a:spLocks noChangeArrowheads="1"/>
          </p:cNvSpPr>
          <p:nvPr/>
        </p:nvSpPr>
        <p:spPr bwMode="auto">
          <a:xfrm>
            <a:off x="6172201" y="5029200"/>
            <a:ext cx="2913063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4" rIns="91429" bIns="4571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800" b="1"/>
              <a:t>Georeferenced to earth’s surface</a:t>
            </a:r>
          </a:p>
        </p:txBody>
      </p:sp>
    </p:spTree>
    <p:extLst>
      <p:ext uri="{BB962C8B-B14F-4D97-AF65-F5344CB8AC3E}">
        <p14:creationId xmlns:p14="http://schemas.microsoft.com/office/powerpoint/2010/main" val="338081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elevation model (raster)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883" y="1766888"/>
            <a:ext cx="7168584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73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2195513" y="350838"/>
            <a:ext cx="7772400" cy="1143000"/>
          </a:xfrm>
          <a:noFill/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/>
            <a:r>
              <a:rPr lang="en-US" altLang="en-US" dirty="0" smtClean="0"/>
              <a:t>Raster and Vector Data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2759076" y="3006726"/>
            <a:ext cx="12795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</a:rPr>
              <a:t>Point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2743201" y="4038600"/>
            <a:ext cx="774251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</a:rPr>
              <a:t>Line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2667001" y="4953001"/>
            <a:ext cx="13684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</a:rPr>
              <a:t>Polygon</a:t>
            </a: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5562600" y="2057401"/>
            <a:ext cx="11303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</a:rPr>
              <a:t>Vector</a:t>
            </a: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8458200" y="2057401"/>
            <a:ext cx="11112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eaLnBrk="0" hangingPunct="0">
              <a:defRPr/>
            </a:pPr>
            <a:r>
              <a:rPr lang="en-US" sz="2800" i="1">
                <a:effectLst>
                  <a:outerShdw blurRad="38100" dist="38100" dir="2700000" algn="tl">
                    <a:srgbClr val="C0C0C0"/>
                  </a:outerShdw>
                </a:effectLst>
              </a:rPr>
              <a:t>Raster</a:t>
            </a:r>
          </a:p>
        </p:txBody>
      </p:sp>
      <p:sp>
        <p:nvSpPr>
          <p:cNvPr id="45064" name="Freeform 8"/>
          <p:cNvSpPr>
            <a:spLocks/>
          </p:cNvSpPr>
          <p:nvPr/>
        </p:nvSpPr>
        <p:spPr bwMode="auto">
          <a:xfrm>
            <a:off x="5578475" y="4302125"/>
            <a:ext cx="1449388" cy="1588"/>
          </a:xfrm>
          <a:custGeom>
            <a:avLst/>
            <a:gdLst>
              <a:gd name="T0" fmla="*/ 0 w 913"/>
              <a:gd name="T1" fmla="*/ 0 h 1"/>
              <a:gd name="T2" fmla="*/ 1447800 w 913"/>
              <a:gd name="T3" fmla="*/ 0 h 1"/>
              <a:gd name="T4" fmla="*/ 0 60000 65536"/>
              <a:gd name="T5" fmla="*/ 0 60000 65536"/>
              <a:gd name="T6" fmla="*/ 0 w 913"/>
              <a:gd name="T7" fmla="*/ 0 h 1"/>
              <a:gd name="T8" fmla="*/ 913 w 913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13" h="1">
                <a:moveTo>
                  <a:pt x="0" y="0"/>
                </a:moveTo>
                <a:lnTo>
                  <a:pt x="912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5" name="Oval 9"/>
          <p:cNvSpPr>
            <a:spLocks noChangeArrowheads="1"/>
          </p:cNvSpPr>
          <p:nvPr/>
        </p:nvSpPr>
        <p:spPr bwMode="auto">
          <a:xfrm>
            <a:off x="6035675" y="3082925"/>
            <a:ext cx="76200" cy="762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66" name="Rectangle 10"/>
          <p:cNvSpPr>
            <a:spLocks noChangeArrowheads="1"/>
          </p:cNvSpPr>
          <p:nvPr/>
        </p:nvSpPr>
        <p:spPr bwMode="auto">
          <a:xfrm>
            <a:off x="8855075" y="30067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83978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9083675" y="5216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8855075" y="5216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8626475" y="5216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9083675" y="54451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2" name="Rectangle 16"/>
          <p:cNvSpPr>
            <a:spLocks noChangeArrowheads="1"/>
          </p:cNvSpPr>
          <p:nvPr/>
        </p:nvSpPr>
        <p:spPr bwMode="auto">
          <a:xfrm>
            <a:off x="8855075" y="54451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3" name="Rectangle 17"/>
          <p:cNvSpPr>
            <a:spLocks noChangeArrowheads="1"/>
          </p:cNvSpPr>
          <p:nvPr/>
        </p:nvSpPr>
        <p:spPr bwMode="auto">
          <a:xfrm>
            <a:off x="8626475" y="54451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4" name="Rectangle 18"/>
          <p:cNvSpPr>
            <a:spLocks noChangeArrowheads="1"/>
          </p:cNvSpPr>
          <p:nvPr/>
        </p:nvSpPr>
        <p:spPr bwMode="auto">
          <a:xfrm>
            <a:off x="9083675" y="56737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5" name="Rectangle 19"/>
          <p:cNvSpPr>
            <a:spLocks noChangeArrowheads="1"/>
          </p:cNvSpPr>
          <p:nvPr/>
        </p:nvSpPr>
        <p:spPr bwMode="auto">
          <a:xfrm>
            <a:off x="8855075" y="56737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6" name="Rectangle 20"/>
          <p:cNvSpPr>
            <a:spLocks noChangeArrowheads="1"/>
          </p:cNvSpPr>
          <p:nvPr/>
        </p:nvSpPr>
        <p:spPr bwMode="auto">
          <a:xfrm>
            <a:off x="8626475" y="56737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7" name="Rectangle 21"/>
          <p:cNvSpPr>
            <a:spLocks noChangeArrowheads="1"/>
          </p:cNvSpPr>
          <p:nvPr/>
        </p:nvSpPr>
        <p:spPr bwMode="auto">
          <a:xfrm>
            <a:off x="90836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8" name="Rectangle 22"/>
          <p:cNvSpPr>
            <a:spLocks noChangeArrowheads="1"/>
          </p:cNvSpPr>
          <p:nvPr/>
        </p:nvSpPr>
        <p:spPr bwMode="auto">
          <a:xfrm>
            <a:off x="88550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79" name="Rectangle 23"/>
          <p:cNvSpPr>
            <a:spLocks noChangeArrowheads="1"/>
          </p:cNvSpPr>
          <p:nvPr/>
        </p:nvSpPr>
        <p:spPr bwMode="auto">
          <a:xfrm>
            <a:off x="86264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80" name="Rectangle 24"/>
          <p:cNvSpPr>
            <a:spLocks noChangeArrowheads="1"/>
          </p:cNvSpPr>
          <p:nvPr/>
        </p:nvSpPr>
        <p:spPr bwMode="auto">
          <a:xfrm>
            <a:off x="5807075" y="5140325"/>
            <a:ext cx="838200" cy="762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81" name="Rectangle 25"/>
          <p:cNvSpPr>
            <a:spLocks noChangeArrowheads="1"/>
          </p:cNvSpPr>
          <p:nvPr/>
        </p:nvSpPr>
        <p:spPr bwMode="auto">
          <a:xfrm>
            <a:off x="9312275" y="4073525"/>
            <a:ext cx="228600" cy="228600"/>
          </a:xfrm>
          <a:prstGeom prst="rect">
            <a:avLst/>
          </a:prstGeom>
          <a:solidFill>
            <a:srgbClr val="FFFF66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082" name="Text Box 26"/>
          <p:cNvSpPr txBox="1">
            <a:spLocks noChangeArrowheads="1"/>
          </p:cNvSpPr>
          <p:nvPr/>
        </p:nvSpPr>
        <p:spPr bwMode="auto">
          <a:xfrm>
            <a:off x="2286000" y="1503363"/>
            <a:ext cx="7215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Raster</a:t>
            </a:r>
            <a:r>
              <a:rPr lang="en-US" altLang="en-US"/>
              <a:t> data are described by a cell grid, one value per cell</a:t>
            </a:r>
          </a:p>
        </p:txBody>
      </p:sp>
      <p:sp>
        <p:nvSpPr>
          <p:cNvPr id="45083" name="Text Box 27"/>
          <p:cNvSpPr txBox="1">
            <a:spLocks noChangeArrowheads="1"/>
          </p:cNvSpPr>
          <p:nvPr/>
        </p:nvSpPr>
        <p:spPr bwMode="auto">
          <a:xfrm>
            <a:off x="8045450" y="4505325"/>
            <a:ext cx="177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Zone</a:t>
            </a:r>
            <a:r>
              <a:rPr lang="en-US" altLang="en-US"/>
              <a:t> of cells</a:t>
            </a:r>
          </a:p>
        </p:txBody>
      </p:sp>
      <p:sp>
        <p:nvSpPr>
          <p:cNvPr id="45084" name="Line 28"/>
          <p:cNvSpPr>
            <a:spLocks noChangeShapeType="1"/>
          </p:cNvSpPr>
          <p:nvPr/>
        </p:nvSpPr>
        <p:spPr bwMode="auto">
          <a:xfrm>
            <a:off x="7070726" y="2362200"/>
            <a:ext cx="1158875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6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Raster and Vector Data</a:t>
            </a:r>
            <a:endParaRPr lang="en-US" altLang="en-US" dirty="0" smtClean="0"/>
          </a:p>
        </p:txBody>
      </p:sp>
      <p:pic>
        <p:nvPicPr>
          <p:cNvPr id="8197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81200"/>
            <a:ext cx="3505200" cy="2800350"/>
          </a:xfrm>
          <a:prstGeom prst="rect">
            <a:avLst/>
          </a:prstGeom>
          <a:noFill/>
          <a:ln w="38100" cmpd="dbl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81201"/>
            <a:ext cx="3524250" cy="2867025"/>
          </a:xfrm>
          <a:prstGeom prst="rect">
            <a:avLst/>
          </a:prstGeom>
          <a:noFill/>
          <a:ln w="38100" cmpd="dbl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9" name="Text Box 13"/>
          <p:cNvSpPr txBox="1">
            <a:spLocks noChangeArrowheads="1"/>
          </p:cNvSpPr>
          <p:nvPr/>
        </p:nvSpPr>
        <p:spPr bwMode="auto">
          <a:xfrm>
            <a:off x="2819400" y="51054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Vector model</a:t>
            </a:r>
          </a:p>
        </p:txBody>
      </p:sp>
      <p:sp>
        <p:nvSpPr>
          <p:cNvPr id="8200" name="Text Box 14"/>
          <p:cNvSpPr txBox="1">
            <a:spLocks noChangeArrowheads="1"/>
          </p:cNvSpPr>
          <p:nvPr/>
        </p:nvSpPr>
        <p:spPr bwMode="auto">
          <a:xfrm>
            <a:off x="7086601" y="5029200"/>
            <a:ext cx="1998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Raster model</a:t>
            </a:r>
          </a:p>
        </p:txBody>
      </p:sp>
    </p:spTree>
    <p:extLst>
      <p:ext uri="{BB962C8B-B14F-4D97-AF65-F5344CB8AC3E}">
        <p14:creationId xmlns:p14="http://schemas.microsoft.com/office/powerpoint/2010/main" val="2485799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Mental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6185"/>
            <a:ext cx="10515600" cy="1187938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As a child, mental map is a self-centered view of the world in which you related everything to your own position.</a:t>
            </a:r>
          </a:p>
          <a:p>
            <a:r>
              <a:rPr lang="en-US" sz="2400" dirty="0" smtClean="0"/>
              <a:t>It can be the route from your home to school or playground.</a:t>
            </a:r>
            <a:endParaRPr lang="en-US" sz="2400" dirty="0"/>
          </a:p>
        </p:txBody>
      </p:sp>
      <p:pic>
        <p:nvPicPr>
          <p:cNvPr id="1026" name="Picture 2" descr="Image result for mental map family circ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791" y="2704123"/>
            <a:ext cx="5972418" cy="392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19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808673"/>
            <a:ext cx="8058150" cy="46691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0100" y="5838825"/>
            <a:ext cx="29036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Continuous or discrete?</a:t>
            </a:r>
          </a:p>
        </p:txBody>
      </p:sp>
    </p:spTree>
    <p:extLst>
      <p:ext uri="{BB962C8B-B14F-4D97-AF65-F5344CB8AC3E}">
        <p14:creationId xmlns:p14="http://schemas.microsoft.com/office/powerpoint/2010/main" val="690197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0100" y="5838825"/>
            <a:ext cx="29036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Continuous or discrete?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951" y="1304925"/>
            <a:ext cx="8432048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02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10100" y="5838825"/>
            <a:ext cx="29036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Continuous or discrete?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773255"/>
            <a:ext cx="8953500" cy="49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33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of digital representation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343" y="1960566"/>
            <a:ext cx="6415314" cy="3865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97828" y="5880784"/>
            <a:ext cx="37778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Overlay of multiple map layers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83323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of digital representation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657" y="1690688"/>
            <a:ext cx="7402286" cy="4000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97828" y="5880784"/>
            <a:ext cx="36720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Interactive information display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4461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of digital representation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23577" y="5767939"/>
            <a:ext cx="15448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It can be 3D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29" y="1583547"/>
            <a:ext cx="7141028" cy="41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3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of digital representation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65714" y="5880784"/>
            <a:ext cx="62052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It can be dynamic (4D, including the time dimension)</a:t>
            </a:r>
            <a:endParaRPr lang="en-US" sz="2200" dirty="0"/>
          </a:p>
        </p:txBody>
      </p:sp>
      <p:pic>
        <p:nvPicPr>
          <p:cNvPr id="6" name="kIYHGkSb-f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05314" y="1516516"/>
            <a:ext cx="7449059" cy="419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3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of digital representation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97828" y="6272670"/>
            <a:ext cx="3546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more than 4D – virtual reality</a:t>
            </a:r>
            <a:endParaRPr lang="en-US" sz="2200" dirty="0"/>
          </a:p>
        </p:txBody>
      </p:sp>
      <p:pic>
        <p:nvPicPr>
          <p:cNvPr id="3" name="SCrkZOx5Q1M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75542" y="1472070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0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5069114" cy="984704"/>
          </a:xfrm>
        </p:spPr>
        <p:txBody>
          <a:bodyPr/>
          <a:lstStyle/>
          <a:p>
            <a:r>
              <a:rPr lang="en-US" dirty="0" smtClean="0"/>
              <a:t>Week 1 Home 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349830"/>
            <a:ext cx="1098005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Write a short essay (1-page) describing how you envision maps in 2100. You can describe:</a:t>
            </a:r>
          </a:p>
          <a:p>
            <a:endParaRPr lang="en-US" sz="3600" dirty="0" smtClean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 smtClean="0"/>
              <a:t>How they looks like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 smtClean="0"/>
              <a:t>What technologies they use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 smtClean="0"/>
              <a:t>How do people use them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600" dirty="0" smtClean="0"/>
              <a:t>How do they change our lives and view of the world</a:t>
            </a:r>
          </a:p>
          <a:p>
            <a:pPr marL="342900" indent="-342900">
              <a:buAutoNum type="arabicPeriod"/>
            </a:pPr>
            <a:endParaRPr lang="en-US" sz="3000" dirty="0"/>
          </a:p>
          <a:p>
            <a:r>
              <a:rPr lang="en-US" sz="2600" dirty="0" smtClean="0"/>
              <a:t>The above are some examples - you can write what ever you come up with. </a:t>
            </a:r>
          </a:p>
          <a:p>
            <a:endParaRPr lang="en-US" sz="2600" dirty="0" smtClean="0"/>
          </a:p>
          <a:p>
            <a:r>
              <a:rPr lang="en-US" sz="2600" dirty="0" smtClean="0"/>
              <a:t>Submission through </a:t>
            </a:r>
            <a:r>
              <a:rPr lang="en-US" sz="2600" dirty="0" err="1" smtClean="0"/>
              <a:t>Laulima</a:t>
            </a:r>
            <a:r>
              <a:rPr lang="en-US" sz="2600" dirty="0"/>
              <a:t> </a:t>
            </a:r>
            <a:r>
              <a:rPr lang="en-US" sz="2600" dirty="0" smtClean="0"/>
              <a:t>in MS Word or PDF format. Use your name in the file name (e.g. Yourname_HW1.docx)</a:t>
            </a:r>
          </a:p>
          <a:p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392733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Mental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6184"/>
            <a:ext cx="10515600" cy="5462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s you gain more knowledge your view becomes geocentric, which allows you to describe and determine:</a:t>
            </a:r>
          </a:p>
          <a:p>
            <a:pPr lvl="1"/>
            <a:r>
              <a:rPr lang="en-US" sz="2200" dirty="0" smtClean="0"/>
              <a:t>locations</a:t>
            </a:r>
          </a:p>
          <a:p>
            <a:pPr lvl="1"/>
            <a:r>
              <a:rPr lang="en-US" sz="2200" dirty="0" smtClean="0"/>
              <a:t>distances</a:t>
            </a:r>
          </a:p>
          <a:p>
            <a:pPr lvl="1"/>
            <a:r>
              <a:rPr lang="en-US" sz="2200" dirty="0" smtClean="0"/>
              <a:t>directions</a:t>
            </a:r>
          </a:p>
          <a:p>
            <a:pPr marL="0" indent="0">
              <a:buNone/>
            </a:pPr>
            <a:r>
              <a:rPr lang="en-US" dirty="0" smtClean="0"/>
              <a:t>This visualization of space is based on Euclidian geometry</a:t>
            </a:r>
          </a:p>
          <a:p>
            <a:pPr lvl="1"/>
            <a:r>
              <a:rPr lang="en-US" sz="2200" dirty="0" smtClean="0"/>
              <a:t>E.G. parallel lines never cross</a:t>
            </a:r>
          </a:p>
          <a:p>
            <a:pPr lvl="1"/>
            <a:r>
              <a:rPr lang="en-US" sz="2200" dirty="0" smtClean="0"/>
              <a:t>the shortest distance is a straight line</a:t>
            </a:r>
          </a:p>
          <a:p>
            <a:pPr lvl="1"/>
            <a:r>
              <a:rPr lang="en-US" sz="2200" dirty="0" smtClean="0"/>
              <a:t>that space is three-dimensional</a:t>
            </a:r>
          </a:p>
        </p:txBody>
      </p:sp>
    </p:spTree>
    <p:extLst>
      <p:ext uri="{BB962C8B-B14F-4D97-AF65-F5344CB8AC3E}">
        <p14:creationId xmlns:p14="http://schemas.microsoft.com/office/powerpoint/2010/main" val="1630006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Mental map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396" y="2039815"/>
            <a:ext cx="5583516" cy="429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1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3526"/>
            <a:ext cx="10515600" cy="1325563"/>
          </a:xfrm>
        </p:spPr>
        <p:txBody>
          <a:bodyPr/>
          <a:lstStyle/>
          <a:p>
            <a:r>
              <a:rPr lang="en-US" dirty="0" smtClean="0"/>
              <a:t>Mental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565883"/>
          </a:xfrm>
        </p:spPr>
        <p:txBody>
          <a:bodyPr/>
          <a:lstStyle/>
          <a:p>
            <a:r>
              <a:rPr lang="en-US" dirty="0" smtClean="0"/>
              <a:t>Not only locations, but also what are at the locations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23" y="2165728"/>
            <a:ext cx="5611446" cy="42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83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3526"/>
            <a:ext cx="10515600" cy="1325563"/>
          </a:xfrm>
        </p:spPr>
        <p:txBody>
          <a:bodyPr/>
          <a:lstStyle/>
          <a:p>
            <a:r>
              <a:rPr lang="en-US" dirty="0" smtClean="0"/>
              <a:t>Mental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8159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It's difficult for most people to transform their mental map in a geometrically accurate manner. </a:t>
            </a:r>
            <a:endParaRPr lang="en-US" dirty="0"/>
          </a:p>
        </p:txBody>
      </p:sp>
      <p:pic>
        <p:nvPicPr>
          <p:cNvPr id="7170" name="Picture 2" descr="http://www.geo.hunter.cuny.edu/tbw/ncc/Notes/chapter2.maps/michigan.mental.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288" y="2439804"/>
            <a:ext cx="6806592" cy="441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704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Cartographic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809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Cartographic map is a </a:t>
            </a:r>
            <a:r>
              <a:rPr lang="en-US" sz="3200" dirty="0"/>
              <a:t>graphic representation of the </a:t>
            </a:r>
            <a:r>
              <a:rPr lang="en-US" sz="3200" dirty="0" smtClean="0"/>
              <a:t>environment</a:t>
            </a:r>
          </a:p>
          <a:p>
            <a:r>
              <a:rPr lang="en-US" dirty="0" smtClean="0"/>
              <a:t>Vertical </a:t>
            </a:r>
            <a:r>
              <a:rPr lang="en-US" dirty="0"/>
              <a:t>or oblique views of the environment</a:t>
            </a:r>
          </a:p>
          <a:p>
            <a:r>
              <a:rPr lang="en-US" dirty="0" smtClean="0"/>
              <a:t>Created </a:t>
            </a:r>
            <a:r>
              <a:rPr lang="en-US" dirty="0"/>
              <a:t>at a reduced scale</a:t>
            </a:r>
          </a:p>
          <a:p>
            <a:r>
              <a:rPr lang="en-US" dirty="0" smtClean="0"/>
              <a:t>Created </a:t>
            </a:r>
            <a:r>
              <a:rPr lang="en-US" dirty="0"/>
              <a:t>on a projection </a:t>
            </a:r>
            <a:r>
              <a:rPr lang="en-US" dirty="0" smtClean="0"/>
              <a:t>surface (in a 2D space)</a:t>
            </a:r>
            <a:endParaRPr lang="en-US" dirty="0"/>
          </a:p>
          <a:p>
            <a:r>
              <a:rPr lang="en-US" dirty="0" smtClean="0"/>
              <a:t>Are </a:t>
            </a:r>
            <a:r>
              <a:rPr lang="en-US" dirty="0"/>
              <a:t>generalized representations of the environment</a:t>
            </a:r>
          </a:p>
          <a:p>
            <a:r>
              <a:rPr lang="en-US" dirty="0" smtClean="0"/>
              <a:t>Have </a:t>
            </a:r>
            <a:r>
              <a:rPr lang="en-US" dirty="0"/>
              <a:t>symbols that represent the environment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78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://www.geo.hunter.cuny.edu/tbw/ncc/Notes/chapter2.maps/crator.lake.map.exam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157" y="935027"/>
            <a:ext cx="6774474" cy="564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3014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2556</TotalTime>
  <Words>891</Words>
  <Application>Microsoft Office PowerPoint</Application>
  <PresentationFormat>Widescreen</PresentationFormat>
  <Paragraphs>150</Paragraphs>
  <Slides>38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Times New Roman</vt:lpstr>
      <vt:lpstr>Office Theme</vt:lpstr>
      <vt:lpstr>Digital Earth  GEOG-104  Week 1: Definition of Map</vt:lpstr>
      <vt:lpstr>Map</vt:lpstr>
      <vt:lpstr>Mental map</vt:lpstr>
      <vt:lpstr>Mental map</vt:lpstr>
      <vt:lpstr>Mental map</vt:lpstr>
      <vt:lpstr>Mental map</vt:lpstr>
      <vt:lpstr>Mental map</vt:lpstr>
      <vt:lpstr>Cartographic Maps</vt:lpstr>
      <vt:lpstr>PowerPoint Presentation</vt:lpstr>
      <vt:lpstr>Functions of Maps</vt:lpstr>
      <vt:lpstr>Reference maps</vt:lpstr>
      <vt:lpstr>PowerPoint Presentation</vt:lpstr>
      <vt:lpstr>Thematic maps</vt:lpstr>
      <vt:lpstr>Navigation maps</vt:lpstr>
      <vt:lpstr>Persuasive map</vt:lpstr>
      <vt:lpstr>Persuasive map</vt:lpstr>
      <vt:lpstr>Persuasive map</vt:lpstr>
      <vt:lpstr>Persuasive map</vt:lpstr>
      <vt:lpstr>What makes maps popular?</vt:lpstr>
      <vt:lpstr>Warning!</vt:lpstr>
      <vt:lpstr>Digital maps</vt:lpstr>
      <vt:lpstr>Representation of Space</vt:lpstr>
      <vt:lpstr>A discrete world</vt:lpstr>
      <vt:lpstr>Representing discrete objects in vector data</vt:lpstr>
      <vt:lpstr>The continuous view</vt:lpstr>
      <vt:lpstr>The raster data model</vt:lpstr>
      <vt:lpstr>Digital elevation model (raster)</vt:lpstr>
      <vt:lpstr>Raster and Vector Data</vt:lpstr>
      <vt:lpstr>Raster and Vector Data</vt:lpstr>
      <vt:lpstr>PowerPoint Presentation</vt:lpstr>
      <vt:lpstr>PowerPoint Presentation</vt:lpstr>
      <vt:lpstr>PowerPoint Presentation</vt:lpstr>
      <vt:lpstr>Power of digital representation</vt:lpstr>
      <vt:lpstr>Power of digital representation</vt:lpstr>
      <vt:lpstr>Power of digital representation</vt:lpstr>
      <vt:lpstr>Power of digital representation</vt:lpstr>
      <vt:lpstr>Power of digital representation</vt:lpstr>
      <vt:lpstr>Week 1 Home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yiqiang</dc:creator>
  <cp:lastModifiedBy>yiqiang</cp:lastModifiedBy>
  <cp:revision>78</cp:revision>
  <dcterms:created xsi:type="dcterms:W3CDTF">2017-08-08T00:55:13Z</dcterms:created>
  <dcterms:modified xsi:type="dcterms:W3CDTF">2017-08-09T19:32:11Z</dcterms:modified>
</cp:coreProperties>
</file>